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54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55" r:id="rId12"/>
    <p:sldId id="331" r:id="rId13"/>
    <p:sldId id="339" r:id="rId14"/>
    <p:sldId id="340" r:id="rId15"/>
    <p:sldId id="352" r:id="rId16"/>
    <p:sldId id="356" r:id="rId17"/>
    <p:sldId id="335" r:id="rId18"/>
    <p:sldId id="336" r:id="rId19"/>
    <p:sldId id="337" r:id="rId20"/>
    <p:sldId id="342" r:id="rId21"/>
    <p:sldId id="343" r:id="rId22"/>
    <p:sldId id="353" r:id="rId23"/>
    <p:sldId id="347" r:id="rId24"/>
    <p:sldId id="348" r:id="rId25"/>
    <p:sldId id="349" r:id="rId26"/>
    <p:sldId id="350" r:id="rId27"/>
    <p:sldId id="346" r:id="rId28"/>
    <p:sldId id="351" r:id="rId29"/>
    <p:sldId id="298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>
        <p:scale>
          <a:sx n="110" d="100"/>
          <a:sy n="110" d="100"/>
        </p:scale>
        <p:origin x="1608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B924BD0-8959-46B7-AB73-9E9E02CE6F4C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BBD4B1-4D24-43A3-B39A-EFC7A8B1DD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6E4A1F8-F6F9-4406-8E22-F57D0D3CD23A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A432536-5F3D-4774-9DD2-0881B5C28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68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3187"/>
              <a:ext cx="4533900" cy="28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Based 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92F884E-D54A-4FC2-A2B4-E2129D030BBD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98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0569F-FC61-4C7F-8B72-9376DA60DD05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E48C-37BB-4D81-8ABF-5C2E2051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3C37-EB8F-4DE0-A335-762E7DE1E0F9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D4B0-E121-4CD2-BE58-35445B41B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5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02F78-9846-4C35-AC94-E10FBBE09398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55277-D214-44C4-9920-0D4C3B899D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78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352"/>
              <a:ext cx="412115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7352"/>
              <a:ext cx="4498975" cy="284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Based 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F7B33A91-BEB4-465C-83DD-442DEA461E02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571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4D687-C74F-4A1E-87AF-D3E4F6121A8C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9ECD-A44C-4EB1-B0DC-20B04FEE0E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B93C-8B02-470F-93DF-785DC0A22EC3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EC21A-A947-4077-8B88-BBD0F4C8B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5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C2756-F7F1-4955-93F4-EF7F6B1951E9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DAC8C-588A-4334-8EE5-41DC7A906D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069D-8981-4559-BCC8-2613441E4287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B505D-F865-4DB8-8581-F7D2F5782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1CF8-DA81-4A2D-B949-B15759BEB29B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C0858-1E4B-4411-A928-507F0F6D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2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C96AF-6397-48A1-A116-8D5187274CC4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C6CD-1864-44B5-A512-053C217BE4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CEA06-8781-4BD2-AC2F-117F7E25FFDF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9441-C739-4CBC-8708-CD996F36D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5D3D57-ED02-44A0-91D3-C58BAC29A452}" type="datetimeFigureOut">
              <a:rPr lang="zh-CN" altLang="en-US"/>
              <a:pPr>
                <a:defRPr/>
              </a:pPr>
              <a:t>2016/11/18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CE4BB0-FFA0-4043-A6F4-09FD439458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pc-salienc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chemeClr val="tx1"/>
                </a:solidFill>
                <a:ea typeface="黑体" panose="02010609060101010101" pitchFamily="49" charset="-122"/>
              </a:rPr>
              <a:t>楼竞，任明武，王欢</a:t>
            </a:r>
            <a:endParaRPr lang="en-US" altLang="zh-CN" sz="22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1800" b="1" dirty="0">
                <a:solidFill>
                  <a:schemeClr val="tx1"/>
                </a:solidFill>
                <a:ea typeface="黑体" panose="02010609060101010101" pitchFamily="49" charset="-122"/>
              </a:rPr>
              <a:t>南京理工大学计算机科学与工程学院</a:t>
            </a:r>
            <a:endParaRPr lang="en-US" altLang="zh-CN" sz="18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18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http://www.loujing.com/rpc-saliency/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42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R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egional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P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rincipal </a:t>
            </a:r>
            <a:r>
              <a:rPr lang="en-US" altLang="zh-CN" sz="3000" b="1" dirty="0">
                <a:solidFill>
                  <a:srgbClr val="FFC000"/>
                </a:solidFill>
                <a:latin typeface="Calibri" panose="020F0502020204030204" pitchFamily="34" charset="0"/>
                <a:ea typeface="华文仿宋" pitchFamily="2" charset="-122"/>
              </a:rPr>
              <a:t>C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olor </a:t>
            </a:r>
            <a:r>
              <a:rPr lang="en-US" altLang="zh-CN" sz="3000" b="1" dirty="0" smtClean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Based </a:t>
            </a: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Saliency Detection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err="1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PLoS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 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ONE, 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2014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/>
              <a:t>显著性检测的应用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981075"/>
            <a:ext cx="9144000" cy="5327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视频分割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视频压缩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目标识别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图像缩放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感兴趣区域检测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图像拼接</a:t>
            </a:r>
            <a:endParaRPr lang="en-US" altLang="zh-CN" sz="24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理想很美好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2100" dirty="0">
              <a:latin typeface="+mn-lt"/>
              <a:ea typeface="+mn-ea"/>
            </a:endParaRPr>
          </a:p>
        </p:txBody>
      </p:sp>
      <p:pic>
        <p:nvPicPr>
          <p:cNvPr id="1536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125538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1128713"/>
            <a:ext cx="228123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11975" y="5143500"/>
            <a:ext cx="20208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非真实感渲染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7400" y="3370263"/>
            <a:ext cx="20208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基于内容感知的图像缩放</a:t>
            </a:r>
          </a:p>
        </p:txBody>
      </p:sp>
      <p:pic>
        <p:nvPicPr>
          <p:cNvPr id="15369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982913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994025"/>
            <a:ext cx="1009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51725" y="1704975"/>
            <a:ext cx="1373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目标识别</a:t>
            </a:r>
          </a:p>
        </p:txBody>
      </p:sp>
      <p:pic>
        <p:nvPicPr>
          <p:cNvPr id="1537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5094288"/>
            <a:ext cx="264477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4670425"/>
            <a:ext cx="199866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654550"/>
            <a:ext cx="2047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solidFill>
                  <a:srgbClr val="FF0000"/>
                </a:solidFill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程明明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颜色量化</a:t>
            </a:r>
            <a:endParaRPr lang="en-US" altLang="zh-CN" sz="28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在</a:t>
            </a:r>
            <a:r>
              <a:rPr lang="en-US" altLang="zh-CN" sz="2400" b="1" dirty="0" smtClean="0">
                <a:latin typeface="+mn-lt"/>
              </a:rPr>
              <a:t>RGB</a:t>
            </a:r>
            <a:r>
              <a:rPr lang="zh-CN" altLang="en-US" sz="2400" b="1" dirty="0" smtClean="0">
                <a:latin typeface="+mn-lt"/>
              </a:rPr>
              <a:t>颜色空间，左图中包含</a:t>
            </a:r>
            <a:r>
              <a:rPr lang="en-US" altLang="zh-CN" sz="2400" b="1" dirty="0" smtClean="0">
                <a:latin typeface="+mn-lt"/>
              </a:rPr>
              <a:t>62,743</a:t>
            </a:r>
            <a:r>
              <a:rPr lang="zh-CN" altLang="en-US" sz="2400" b="1" dirty="0" smtClean="0">
                <a:latin typeface="+mn-lt"/>
              </a:rPr>
              <a:t>种颜色，但其中</a:t>
            </a:r>
            <a:r>
              <a:rPr lang="en-US" altLang="zh-CN" sz="2400" b="1" dirty="0" smtClean="0">
                <a:latin typeface="+mn-lt"/>
              </a:rPr>
              <a:t>75.2%</a:t>
            </a:r>
            <a:r>
              <a:rPr lang="zh-CN" altLang="en-US" sz="2400" b="1" dirty="0" smtClean="0">
                <a:latin typeface="+mn-lt"/>
              </a:rPr>
              <a:t>的颜色只出现了一次（即仅占一个像素），这些像素的总和占整个图像面积的</a:t>
            </a:r>
            <a:r>
              <a:rPr lang="en-US" altLang="zh-CN" sz="2400" b="1" dirty="0" smtClean="0">
                <a:latin typeface="+mn-lt"/>
              </a:rPr>
              <a:t>39.32%</a:t>
            </a: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采用均匀量化方式，将每个通道量化为</a:t>
            </a:r>
            <a:r>
              <a:rPr lang="en-US" altLang="zh-CN" sz="2400" b="1" dirty="0" smtClean="0">
                <a:latin typeface="+mn-lt"/>
              </a:rPr>
              <a:t>12</a:t>
            </a:r>
            <a:r>
              <a:rPr lang="zh-CN" altLang="en-US" sz="2400" b="1" dirty="0" smtClean="0">
                <a:latin typeface="+mn-lt"/>
              </a:rPr>
              <a:t>级（</a:t>
            </a:r>
            <a:r>
              <a:rPr lang="en-US" altLang="zh-CN" sz="2400" b="1" dirty="0" smtClean="0">
                <a:latin typeface="+mn-lt"/>
              </a:rPr>
              <a:t>12^3=1728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</p:txBody>
      </p:sp>
      <p:pic>
        <p:nvPicPr>
          <p:cNvPr id="1741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17988"/>
            <a:ext cx="239553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933825"/>
            <a:ext cx="2844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3789363"/>
            <a:ext cx="2690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(2) </a:t>
                </a:r>
                <a:r>
                  <a:rPr lang="zh-CN" altLang="en-US" sz="2800" b="1" dirty="0" smtClean="0">
                    <a:latin typeface="+mn-lt"/>
                  </a:rPr>
                  <a:t>基于颜色直方图的全局显著性检测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统计颜色直方图并抛弃低频出现的颜色（只保留</a:t>
                </a:r>
                <a:r>
                  <a:rPr lang="en-US" altLang="zh-CN" sz="2400" b="1" dirty="0" smtClean="0">
                    <a:latin typeface="+mn-lt"/>
                  </a:rPr>
                  <a:t>95%</a:t>
                </a:r>
                <a:r>
                  <a:rPr lang="zh-CN" altLang="en-US" sz="2400" b="1" dirty="0" smtClean="0">
                    <a:latin typeface="+mn-lt"/>
                  </a:rPr>
                  <a:t>）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颜色差异度量（</a:t>
                </a:r>
                <a:r>
                  <a:rPr lang="en-US" altLang="zh-CN" sz="2400" b="1" i="1" dirty="0" smtClean="0">
                    <a:latin typeface="+mn-lt"/>
                  </a:rPr>
                  <a:t>Lab</a:t>
                </a:r>
                <a:r>
                  <a:rPr lang="zh-CN" altLang="en-US" sz="2400" b="1" dirty="0" smtClean="0">
                    <a:latin typeface="+mn-lt"/>
                  </a:rPr>
                  <a:t>空间）</a:t>
                </a: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全局颜色显著性计算</a:t>
                </a:r>
                <a:r>
                  <a:rPr lang="en-US" altLang="zh-CN" sz="2400" b="1" dirty="0" smtClean="0">
                    <a:latin typeface="+mn-lt"/>
                  </a:rPr>
                  <a:t>-----</a:t>
                </a:r>
                <a:r>
                  <a:rPr lang="zh-CN" altLang="en-US" sz="2400" b="1" dirty="0" smtClean="0">
                    <a:latin typeface="+mn-lt"/>
                  </a:rPr>
                  <a:t>即：对颜色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的显著性值而言，颜色差异大、数量多的颜色对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的贡献越大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39" t="-2945" b="-53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306044"/>
            <a:ext cx="3429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5864225"/>
            <a:ext cx="2305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989138"/>
            <a:ext cx="89074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(3) </a:t>
                </a:r>
                <a:r>
                  <a:rPr lang="zh-CN" altLang="en-US" sz="2800" b="1" dirty="0" smtClean="0">
                    <a:latin typeface="+mn-lt"/>
                  </a:rPr>
                  <a:t>颜色显著性平滑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噪声：相似颜色量化为不同的值</a:t>
                </a:r>
                <a:r>
                  <a:rPr lang="en-US" altLang="zh-CN" sz="2200" b="1" dirty="0" smtClean="0"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zh-CN" altLang="en-US" sz="2200" b="1" dirty="0" smtClean="0">
                    <a:latin typeface="+mn-lt"/>
                    <a:sym typeface="Wingdings" panose="05000000000000000000" pitchFamily="2" charset="2"/>
                  </a:rPr>
                  <a:t>需要去除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</a:t>
                </a:r>
                <a:r>
                  <a:rPr lang="en-US" altLang="zh-CN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的显著性是由与它最相似的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个颜色平滑得到 </a:t>
                </a:r>
                <a:r>
                  <a:rPr lang="en-US" altLang="zh-CN" sz="2200" b="1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m:rPr>
                        <m:nor/>
                      </m:rPr>
                      <a:rPr lang="en-US" altLang="zh-CN" sz="2200" b="1" dirty="0"/>
                      <m:t>)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。颜色越相似，被赋予的权值</a:t>
                </a:r>
                <a:r>
                  <a:rPr lang="zh-CN" altLang="en-US" sz="2200" b="1" dirty="0" smtClean="0"/>
                  <a:t>越大 </a:t>
                </a:r>
                <a:r>
                  <a:rPr lang="en-US" altLang="zh-CN" sz="2200" b="1" dirty="0" smtClean="0"/>
                  <a:t>(</a:t>
                </a:r>
                <a:r>
                  <a:rPr lang="zh-CN" altLang="en-US" sz="2200" b="1" dirty="0" smtClean="0"/>
                  <a:t>权值的</a:t>
                </a:r>
                <a:r>
                  <a:rPr lang="zh-CN" altLang="en-US" sz="2200" b="1" dirty="0" smtClean="0">
                    <a:latin typeface="+mn-lt"/>
                  </a:rPr>
                  <a:t>∑</a:t>
                </a:r>
                <a:r>
                  <a:rPr lang="en-US" altLang="zh-CN" sz="2200" b="1" dirty="0" smtClean="0">
                    <a:latin typeface="+mn-lt"/>
                  </a:rPr>
                  <a:t>=1</a:t>
                </a:r>
                <a:r>
                  <a:rPr lang="en-US" altLang="zh-CN" sz="2200" b="1" dirty="0">
                    <a:latin typeface="+mn-lt"/>
                  </a:rPr>
                  <a:t>)</a:t>
                </a:r>
                <a:r>
                  <a:rPr lang="zh-CN" altLang="en-US" sz="2200" b="1" dirty="0" smtClean="0">
                    <a:latin typeface="+mn-lt"/>
                  </a:rPr>
                  <a:t>。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u="sng" dirty="0" smtClean="0">
                    <a:latin typeface="+mn-lt"/>
                  </a:rPr>
                  <a:t>基于颜色直方图对比 </a:t>
                </a:r>
                <a:r>
                  <a:rPr lang="en-US" altLang="zh-CN" sz="2000" b="1" u="sng" dirty="0" smtClean="0">
                    <a:latin typeface="+mn-lt"/>
                  </a:rPr>
                  <a:t>(HC) </a:t>
                </a:r>
                <a:r>
                  <a:rPr lang="zh-CN" altLang="en-US" sz="2000" b="1" u="sng" dirty="0" smtClean="0">
                    <a:latin typeface="+mn-lt"/>
                  </a:rPr>
                  <a:t>方法结束！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b="-194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989138"/>
            <a:ext cx="41814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1905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563938" y="2492375"/>
            <a:ext cx="133191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24075" y="2636838"/>
            <a:ext cx="9350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76700"/>
            <a:ext cx="541655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(4) </a:t>
                </a:r>
                <a:r>
                  <a:rPr lang="zh-CN" altLang="en-US" sz="2800" b="1" dirty="0" smtClean="0">
                    <a:latin typeface="+mn-lt"/>
                  </a:rPr>
                  <a:t>区域对比 </a:t>
                </a:r>
                <a:r>
                  <a:rPr lang="en-US" altLang="zh-CN" sz="2800" b="1" dirty="0" smtClean="0">
                    <a:latin typeface="+mn-lt"/>
                  </a:rPr>
                  <a:t>(RC)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>
                    <a:latin typeface="+mn-lt"/>
                  </a:rPr>
                  <a:t>区域比像素更能引起人的关注、图像内蕴着空间关系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200" b="1" dirty="0">
                    <a:latin typeface="+mn-lt"/>
                  </a:rPr>
                  <a:t>Graph-based segmentation (IJCV 2004)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即：对区域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的显著性而言，颜色差异大、像素多、距离近的区域对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的贡献越大。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 i="1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越大，越远的区域贡献越大。</a:t>
                </a:r>
                <a:endParaRPr lang="en-US" altLang="zh-CN" sz="22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None/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r="-4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2420888"/>
            <a:ext cx="5331059" cy="617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71" y="3068960"/>
            <a:ext cx="4220865" cy="663794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8772"/>
            <a:ext cx="65246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938990" y="5219998"/>
            <a:ext cx="212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RC</a:t>
            </a:r>
            <a:r>
              <a:rPr lang="zh-CN" altLang="en-US" sz="2400" b="1" u="sng" dirty="0" smtClean="0">
                <a:latin typeface="+mn-lt"/>
                <a:ea typeface="华文仿宋" pitchFamily="2" charset="-122"/>
              </a:rPr>
              <a:t>方法结束！</a:t>
            </a:r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 </a:t>
            </a:r>
            <a:endParaRPr lang="zh-CN" altLang="en-US" sz="2400" b="1" u="sng" dirty="0" smtClean="0">
              <a:latin typeface="+mn-lt"/>
              <a:ea typeface="华文仿宋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99792" y="2780928"/>
            <a:ext cx="230425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4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大致如下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3414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采用最小方差量化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(2) </a:t>
            </a:r>
            <a:r>
              <a:rPr lang="zh-CN" altLang="en-US" sz="2800" b="1" dirty="0" smtClean="0">
                <a:latin typeface="+mn-lt"/>
              </a:rPr>
              <a:t>每个区域仅使用一个主色表示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(3) </a:t>
            </a:r>
            <a:r>
              <a:rPr lang="zh-CN" altLang="en-US" sz="2800" b="1" dirty="0" smtClean="0">
                <a:latin typeface="+mn-lt"/>
              </a:rPr>
              <a:t>修改了区域显著性计算方法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(4) </a:t>
            </a:r>
            <a:r>
              <a:rPr lang="zh-CN" altLang="en-US" sz="2800" b="1" dirty="0" smtClean="0">
                <a:latin typeface="+mn-lt"/>
              </a:rPr>
              <a:t>增加了中心偏置（</a:t>
            </a:r>
            <a:r>
              <a:rPr lang="en-US" altLang="zh-CN" sz="2800" b="1" dirty="0" smtClean="0">
                <a:latin typeface="+mn-lt"/>
              </a:rPr>
              <a:t>Center bias</a:t>
            </a:r>
            <a:r>
              <a:rPr lang="zh-CN" altLang="en-US" sz="2800" b="1" dirty="0" smtClean="0">
                <a:latin typeface="+mn-lt"/>
              </a:rPr>
              <a:t>）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>
                <a:latin typeface="+mn-lt"/>
              </a:rPr>
              <a:t>(5</a:t>
            </a:r>
            <a:r>
              <a:rPr lang="en-US" altLang="zh-CN" sz="2800" b="1" dirty="0" smtClean="0">
                <a:latin typeface="+mn-lt"/>
              </a:rPr>
              <a:t>) </a:t>
            </a:r>
            <a:r>
              <a:rPr lang="zh-CN" altLang="en-US" sz="2800" b="1" dirty="0" smtClean="0">
                <a:latin typeface="+mn-lt"/>
              </a:rPr>
              <a:t>实验</a:t>
            </a:r>
            <a:r>
              <a:rPr lang="zh-CN" altLang="en-US" sz="2800" b="1" dirty="0">
                <a:latin typeface="+mn-lt"/>
              </a:rPr>
              <a:t>及参数</a:t>
            </a:r>
            <a:r>
              <a:rPr lang="zh-CN" altLang="en-US" sz="2800" b="1" dirty="0" smtClean="0">
                <a:latin typeface="+mn-lt"/>
              </a:rPr>
              <a:t>选择</a:t>
            </a:r>
            <a:endParaRPr lang="en-US" altLang="zh-CN" sz="28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(1) </a:t>
            </a:r>
            <a:r>
              <a:rPr lang="zh-CN" altLang="en-US" dirty="0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993775"/>
            <a:ext cx="8675688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将原图最小方差量化为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色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r>
              <a:rPr lang="zh-CN" altLang="en-US" sz="2000" b="1" dirty="0"/>
              <a:t>弥补均匀量化对相似颜色量化为不同值的</a:t>
            </a:r>
            <a:r>
              <a:rPr lang="zh-CN" altLang="en-US" sz="2000" b="1" dirty="0" smtClean="0"/>
              <a:t>不足；</a:t>
            </a:r>
            <a:r>
              <a:rPr lang="zh-CN" altLang="en-US" sz="2000" b="1" dirty="0" smtClean="0">
                <a:latin typeface="+mn-lt"/>
              </a:rPr>
              <a:t>最小方差量化更能体现原始的颜色分布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355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2205038"/>
            <a:ext cx="25257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205038"/>
            <a:ext cx="237648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598988"/>
            <a:ext cx="9001125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(1) </a:t>
            </a:r>
            <a:r>
              <a:rPr lang="zh-CN" altLang="en-US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我们的改进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93775"/>
            <a:ext cx="82296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750"/>
              </a:spcBef>
              <a:defRPr/>
            </a:pPr>
            <a:endParaRPr lang="en-US" altLang="zh-CN" sz="2800" b="1" dirty="0" smtClean="0">
              <a:latin typeface="+mn-lt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165600"/>
            <a:ext cx="88931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7888"/>
            <a:ext cx="89725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(2) </a:t>
            </a:r>
            <a:r>
              <a:rPr lang="zh-CN" altLang="en-US" smtClean="0">
                <a:latin typeface="Calibri" panose="020F0502020204030204" pitchFamily="34" charset="0"/>
              </a:rPr>
              <a:t>每个区域仅使用一个主色表示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5184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动机：</a:t>
            </a:r>
            <a:endParaRPr lang="en-US" altLang="zh-CN" sz="24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/>
              <a:t>基于“颜色对”比较的执行</a:t>
            </a:r>
            <a:r>
              <a:rPr lang="zh-CN" altLang="en-US" sz="2000" b="1" dirty="0" smtClean="0"/>
              <a:t>效率较低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MATLAB</a:t>
            </a:r>
            <a:r>
              <a:rPr lang="zh-CN" altLang="en-US" sz="2000" b="1" dirty="0"/>
              <a:t>中的多层嵌套循环）</a:t>
            </a:r>
            <a:endParaRPr lang="en-US" altLang="zh-CN" sz="2000" b="1" dirty="0"/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每个区域具有高度的颜色一致性 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计算每个区域的时间复杂度：</a:t>
            </a:r>
            <a:endParaRPr lang="en-US" altLang="zh-CN" sz="24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560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708275"/>
            <a:ext cx="89662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5013325"/>
            <a:ext cx="82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3"/>
          <p:cNvSpPr/>
          <p:nvPr/>
        </p:nvSpPr>
        <p:spPr>
          <a:xfrm>
            <a:off x="5435600" y="5187950"/>
            <a:ext cx="36195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560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9838"/>
            <a:ext cx="561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(3) </a:t>
            </a:r>
            <a:r>
              <a:rPr lang="zh-CN" altLang="en-US" smtClean="0">
                <a:latin typeface="Calibri" panose="020F0502020204030204" pitchFamily="34" charset="0"/>
              </a:rPr>
              <a:t>改进了区域显著性计算方法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08050"/>
            <a:ext cx="8589962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对于原显著性区域而言，自身的显著性应予以保留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对于原非显著性区域，显著性值不应被其它显著性区域间接影响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优点：抑制了原非显著性区域的值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缺点：原显著性区域的显著性值也受到一定程度的抑制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2093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001963"/>
            <a:ext cx="4038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643438"/>
            <a:ext cx="2881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4641850"/>
            <a:ext cx="288448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 smtClean="0">
                    <a:latin typeface="+mn-lt"/>
                  </a:rPr>
                  <a:t>动机</a:t>
                </a:r>
                <a:r>
                  <a:rPr lang="zh-CN" altLang="en-US" sz="2000" b="1" dirty="0">
                    <a:latin typeface="+mn-lt"/>
                  </a:rPr>
                  <a:t>：显著性区域更可能位于图像的中心（抑制非中心区域</a:t>
                </a:r>
                <a:r>
                  <a:rPr lang="zh-CN" altLang="en-US" sz="2000" b="1" dirty="0" smtClean="0">
                    <a:latin typeface="+mn-lt"/>
                  </a:rPr>
                  <a:t>）</a:t>
                </a:r>
                <a:endParaRPr lang="en-US" altLang="zh-CN" sz="2000" b="1" dirty="0">
                  <a:latin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将所有区域中心与图像中心的距离归一化到</a:t>
                </a:r>
                <a:r>
                  <a:rPr lang="en-US" altLang="zh-CN" sz="2000" b="1" dirty="0">
                    <a:latin typeface="+mn-lt"/>
                  </a:rPr>
                  <a:t>[0,1</a:t>
                </a:r>
                <a:r>
                  <a:rPr lang="en-US" altLang="zh-CN" sz="2000" b="1" dirty="0" smtClean="0">
                    <a:latin typeface="+mn-lt"/>
                  </a:rPr>
                  <a:t>]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即：距离中心越远，权值越小；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zh-CN" altLang="en-US" sz="2000" b="1" dirty="0" smtClean="0">
                    <a:latin typeface="+mn-lt"/>
                  </a:rPr>
                  <a:t>越小，权值越小，越远的区域受抑制程度越大（越集中于图像中心）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spcBef>
                    <a:spcPts val="0"/>
                  </a:spcBef>
                  <a:buFont typeface="+mj-ea"/>
                  <a:buAutoNum type="circleNumDbPlain"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6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(4) </a:t>
            </a:r>
            <a:r>
              <a:rPr lang="zh-CN" altLang="en-US" smtClean="0">
                <a:latin typeface="Calibri" panose="020F0502020204030204" pitchFamily="34" charset="0"/>
              </a:rPr>
              <a:t>增加了中心偏置（</a:t>
            </a:r>
            <a:r>
              <a:rPr lang="en-US" altLang="zh-CN" smtClean="0">
                <a:latin typeface="Calibri" panose="020F0502020204030204" pitchFamily="34" charset="0"/>
              </a:rPr>
              <a:t>Center bias</a:t>
            </a:r>
            <a:r>
              <a:rPr lang="zh-CN" altLang="en-US" smtClean="0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2765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3912964"/>
            <a:ext cx="5097462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912964"/>
            <a:ext cx="25241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68960"/>
            <a:ext cx="26003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数据集：</a:t>
            </a:r>
            <a:r>
              <a:rPr lang="en-US" altLang="zh-CN" sz="2000" b="1" dirty="0" smtClean="0">
                <a:latin typeface="+mn-lt"/>
              </a:rPr>
              <a:t>MSRA-1000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Learning to Detect A Salient Object, CVPR 2007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Frequency-tuned Salient Region Detection, CVPR 2009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555875"/>
            <a:ext cx="7018337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我们的结果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970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57338"/>
            <a:ext cx="8770938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(1) </a:t>
            </a:r>
            <a:r>
              <a:rPr lang="zh-CN" altLang="en-US" sz="2000" b="1" dirty="0" smtClean="0">
                <a:latin typeface="+mn-lt"/>
              </a:rPr>
              <a:t>固定阈值分割：将每张显著图在阈值范围</a:t>
            </a:r>
            <a:r>
              <a:rPr lang="en-US" altLang="zh-CN" sz="2000" b="1" dirty="0" smtClean="0">
                <a:latin typeface="+mn-lt"/>
              </a:rPr>
              <a:t>[0,255]</a:t>
            </a:r>
            <a:r>
              <a:rPr lang="zh-CN" altLang="en-US" sz="2000" b="1" dirty="0" smtClean="0">
                <a:latin typeface="+mn-lt"/>
              </a:rPr>
              <a:t>做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次分割，针对每个阈值，计算</a:t>
            </a:r>
            <a:r>
              <a:rPr lang="en-US" altLang="zh-CN" sz="2000" b="1" dirty="0" smtClean="0">
                <a:latin typeface="+mn-lt"/>
              </a:rPr>
              <a:t>1000</a:t>
            </a:r>
            <a:r>
              <a:rPr lang="zh-CN" altLang="en-US" sz="2000" b="1" dirty="0" smtClean="0">
                <a:latin typeface="+mn-lt"/>
              </a:rPr>
              <a:t>张图的平均的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F-measure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(2)</a:t>
            </a:r>
            <a:r>
              <a:rPr lang="zh-CN" altLang="en-US" sz="2000" b="1" dirty="0" smtClean="0">
                <a:latin typeface="+mn-lt"/>
              </a:rPr>
              <a:t>自适应阈值分割：</a:t>
            </a: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(3)</a:t>
            </a:r>
            <a:r>
              <a:rPr lang="zh-CN" altLang="en-US" sz="2000" b="1" dirty="0" smtClean="0">
                <a:latin typeface="+mn-lt"/>
              </a:rPr>
              <a:t>对</a:t>
            </a:r>
            <a:r>
              <a:rPr lang="en-US" altLang="zh-CN" sz="2000" b="1" dirty="0" smtClean="0">
                <a:latin typeface="+mn-lt"/>
              </a:rPr>
              <a:t>F-measure</a:t>
            </a:r>
            <a:r>
              <a:rPr lang="zh-CN" altLang="en-US" sz="2000" b="1" dirty="0" smtClean="0">
                <a:latin typeface="+mn-lt"/>
              </a:rPr>
              <a:t>的两种计算方式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2*P*R/(P+R)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latin typeface="+mn-lt"/>
              </a:rPr>
              <a:t> </a:t>
            </a:r>
            <a:r>
              <a:rPr lang="en-US" altLang="zh-CN" sz="1600" b="1" dirty="0" smtClean="0">
                <a:latin typeface="+mn-lt"/>
              </a:rPr>
              <a:t> </a:t>
            </a:r>
          </a:p>
        </p:txBody>
      </p:sp>
      <p:pic>
        <p:nvPicPr>
          <p:cNvPr id="3072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64" y="4581128"/>
            <a:ext cx="2095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6021388"/>
            <a:ext cx="15367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28" y="4493419"/>
            <a:ext cx="21812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880903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动机：对</a:t>
            </a:r>
            <a:r>
              <a:rPr lang="en-US" altLang="zh-CN" sz="2000" b="1" dirty="0" smtClean="0">
                <a:latin typeface="+mn-lt"/>
              </a:rPr>
              <a:t>PR</a:t>
            </a:r>
            <a:r>
              <a:rPr lang="zh-CN" altLang="en-US" sz="2000" b="1" dirty="0" smtClean="0">
                <a:latin typeface="+mn-lt"/>
              </a:rPr>
              <a:t>曲线</a:t>
            </a:r>
            <a:r>
              <a:rPr lang="zh-CN" altLang="en-US" sz="2000" b="1" smtClean="0">
                <a:latin typeface="+mn-lt"/>
              </a:rPr>
              <a:t>的定量评估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在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区间                    对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做插值并求均值 </a:t>
            </a:r>
            <a:r>
              <a:rPr lang="en-US" altLang="zh-CN" sz="2000" b="1" dirty="0" smtClean="0">
                <a:latin typeface="+mn-lt"/>
              </a:rPr>
              <a:t>(N/A</a:t>
            </a:r>
            <a:r>
              <a:rPr lang="zh-CN" altLang="en-US" sz="2000" b="1" dirty="0" smtClean="0">
                <a:latin typeface="+mn-lt"/>
              </a:rPr>
              <a:t>表示去除</a:t>
            </a:r>
            <a:r>
              <a:rPr lang="en-US" altLang="zh-CN" sz="2000" b="1" dirty="0" smtClean="0">
                <a:latin typeface="+mn-lt"/>
              </a:rPr>
              <a:t>Center bias</a:t>
            </a:r>
            <a:r>
              <a:rPr lang="en-US" altLang="zh-CN" sz="2000" b="1" dirty="0" smtClean="0"/>
              <a:t>)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</p:txBody>
      </p:sp>
      <p:pic>
        <p:nvPicPr>
          <p:cNvPr id="3174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1114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198217"/>
            <a:ext cx="90376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3277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00808"/>
            <a:ext cx="90138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 b="-284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379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7336"/>
            <a:ext cx="7056784" cy="40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11560" y="5776824"/>
            <a:ext cx="5953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实验： 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76+24+1=101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组</a:t>
            </a:r>
            <a:endParaRPr lang="en-US" altLang="zh-CN" sz="2000" b="1" dirty="0" smtClean="0">
              <a:latin typeface="+mn-lt"/>
              <a:ea typeface="华文仿宋" pitchFamily="2" charset="-122"/>
            </a:endParaRPr>
          </a:p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统计：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(101+</a:t>
            </a:r>
            <a:r>
              <a:rPr lang="en-US" altLang="zh-C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10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+</a:t>
            </a:r>
            <a:r>
              <a:rPr lang="en-US" altLang="zh-CN" sz="2000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13*2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)*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257*1000=35209000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张二值图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物体在一幅场景中的特殊性或吸引视觉注意的能力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通常来自于物体与周围的差异性，或物体在整个场景中的稀缺性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显著性检测（</a:t>
            </a:r>
            <a:r>
              <a:rPr lang="en-US" altLang="zh-CN" sz="2400" b="1" dirty="0" smtClean="0">
                <a:latin typeface="+mn-lt"/>
              </a:rPr>
              <a:t>Saliency Detection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从图像中检测出最能引起人的视觉注意的物体区域</a:t>
            </a:r>
            <a:endParaRPr lang="en-US" altLang="zh-CN" sz="2000" b="1" dirty="0" smtClean="0">
              <a:latin typeface="+mn-lt"/>
            </a:endParaRPr>
          </a:p>
        </p:txBody>
      </p:sp>
      <p:grpSp>
        <p:nvGrpSpPr>
          <p:cNvPr id="9221" name="组合 11"/>
          <p:cNvGrpSpPr>
            <a:grpSpLocks/>
          </p:cNvGrpSpPr>
          <p:nvPr/>
        </p:nvGrpSpPr>
        <p:grpSpPr bwMode="auto">
          <a:xfrm>
            <a:off x="887413" y="3708995"/>
            <a:ext cx="7429500" cy="2600325"/>
            <a:chOff x="742714" y="3933056"/>
            <a:chExt cx="7429686" cy="2601758"/>
          </a:xfrm>
        </p:grpSpPr>
        <p:pic>
          <p:nvPicPr>
            <p:cNvPr id="9222" name="Picture 2" descr="F:\saliency for tan6.27\整理程序\binarymaskimage\1_30_3089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4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" descr="F:\SaliencyResults_DSR_ICCV13\SalMaps_DSR\salmaps_ASD\1_30_3089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002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4" descr="F:\saliency for tan6.27\整理程序\binarymasks\binarymasks\1_30_30895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286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1260252" y="6156781"/>
              <a:ext cx="1312895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原始图像</a:t>
              </a: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3335166" y="6164723"/>
              <a:ext cx="2244781" cy="37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显著图</a:t>
              </a:r>
              <a:r>
                <a:rPr lang="en-US" altLang="zh-CN" b="1" dirty="0" smtClean="0">
                  <a:latin typeface="+mn-lt"/>
                </a:rPr>
                <a:t>(Saliency Map)</a:t>
              </a:r>
              <a:endParaRPr lang="zh-CN" altLang="en-US" b="1" dirty="0" smtClean="0">
                <a:latin typeface="+mn-lt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5927619" y="6156781"/>
              <a:ext cx="2244781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b="1" dirty="0" smtClean="0">
                  <a:latin typeface="+mn-lt"/>
                </a:rPr>
                <a:t>Ground Truth</a:t>
              </a:r>
              <a:endParaRPr lang="zh-CN" altLang="en-US" b="1" dirty="0" smtClean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/>
              <a:t>物体与周围的差异性</a:t>
            </a:r>
            <a:endParaRPr lang="en-US" altLang="zh-CN" sz="2000" b="1" dirty="0" smtClean="0"/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/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294506"/>
            <a:ext cx="3049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2294506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4080445"/>
            <a:ext cx="3048000" cy="1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080444"/>
            <a:ext cx="3041650" cy="121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395936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322661"/>
            <a:ext cx="274161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57200" y="10525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latin typeface="+mn-lt"/>
              </a:rPr>
              <a:t>普遍认为分为两类</a:t>
            </a:r>
            <a:endParaRPr lang="en-US" sz="2800" b="1" dirty="0">
              <a:latin typeface="+mn-lt"/>
            </a:endParaRPr>
          </a:p>
        </p:txBody>
      </p:sp>
      <p:sp>
        <p:nvSpPr>
          <p:cNvPr id="11269" name="Content Placeholder 9"/>
          <p:cNvSpPr txBox="1">
            <a:spLocks/>
          </p:cNvSpPr>
          <p:nvPr/>
        </p:nvSpPr>
        <p:spPr bwMode="auto">
          <a:xfrm>
            <a:off x="0" y="1773238"/>
            <a:ext cx="4572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B050"/>
                </a:solidFill>
              </a:rPr>
              <a:t>眼动预测</a:t>
            </a:r>
            <a:r>
              <a:rPr lang="en-US" altLang="zh-CN" sz="2200" b="1">
                <a:solidFill>
                  <a:srgbClr val="00B050"/>
                </a:solidFill>
              </a:rPr>
              <a:t> </a:t>
            </a:r>
            <a:r>
              <a:rPr lang="zh-CN" altLang="en-US" sz="2200" b="1">
                <a:solidFill>
                  <a:srgbClr val="00B050"/>
                </a:solidFill>
              </a:rPr>
              <a:t>（</a:t>
            </a:r>
            <a:r>
              <a:rPr lang="en-US" altLang="zh-CN" sz="2200" b="1">
                <a:solidFill>
                  <a:srgbClr val="00B050"/>
                </a:solidFill>
              </a:rPr>
              <a:t>Fixation Prediction</a:t>
            </a:r>
            <a:r>
              <a:rPr lang="zh-CN" altLang="en-US" sz="2200" b="1">
                <a:solidFill>
                  <a:srgbClr val="00B050"/>
                </a:solidFill>
              </a:rPr>
              <a:t>）</a:t>
            </a:r>
            <a:endParaRPr lang="en-US" altLang="zh-CN" sz="2200" b="1">
              <a:solidFill>
                <a:srgbClr val="00B050"/>
              </a:solidFill>
            </a:endParaRP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ITTI [Itti et al. PAMI 98]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AIM [Bruce et al. NIPS 06]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GBVS [Harel et al. NIPS 07]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DVA [Hou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SUN [Zhang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SIG [Hou et al. PAMI 12]</a:t>
            </a:r>
          </a:p>
        </p:txBody>
      </p:sp>
      <p:sp>
        <p:nvSpPr>
          <p:cNvPr id="11270" name="Content Placeholder 10"/>
          <p:cNvSpPr txBox="1">
            <a:spLocks/>
          </p:cNvSpPr>
          <p:nvPr/>
        </p:nvSpPr>
        <p:spPr bwMode="auto">
          <a:xfrm>
            <a:off x="4356100" y="1773238"/>
            <a:ext cx="47879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70C0"/>
                </a:solidFill>
              </a:rPr>
              <a:t>显著物体分割 （</a:t>
            </a:r>
            <a:r>
              <a:rPr lang="en-US" altLang="zh-CN" sz="22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200" b="1">
                <a:solidFill>
                  <a:srgbClr val="0070C0"/>
                </a:solidFill>
              </a:rPr>
              <a:t>）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FT [Achanta et al. CVPR 09]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GC [Cheng et al. CVPR 11]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SF [Perazzi et al. CVPR 12]</a:t>
            </a:r>
          </a:p>
          <a:p>
            <a:pPr lvl="2">
              <a:spcAft>
                <a:spcPts val="900"/>
              </a:spcAft>
            </a:pPr>
            <a:r>
              <a:rPr lang="en-US" altLang="zh-CN" sz="2200">
                <a:solidFill>
                  <a:srgbClr val="0070C0"/>
                </a:solidFill>
              </a:rPr>
              <a:t>PCA-S [Margolin et al. CVPR 13]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2292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B050"/>
                </a:solidFill>
              </a:rPr>
              <a:t>眼动预测评价（</a:t>
            </a:r>
            <a:r>
              <a:rPr lang="en-US" altLang="zh-CN" sz="2800" b="1" dirty="0">
                <a:solidFill>
                  <a:srgbClr val="00B050"/>
                </a:solidFill>
              </a:rPr>
              <a:t>Fixation Prediction</a:t>
            </a:r>
            <a:r>
              <a:rPr lang="zh-CN" altLang="en-US" sz="2800" b="1" dirty="0" smtClean="0">
                <a:solidFill>
                  <a:srgbClr val="00B050"/>
                </a:solidFill>
              </a:rPr>
              <a:t>）</a:t>
            </a:r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>
                <a:solidFill>
                  <a:srgbClr val="00B050"/>
                </a:solidFill>
              </a:rPr>
              <a:t>    </a:t>
            </a:r>
            <a:r>
              <a:rPr lang="en-US" altLang="zh-CN" sz="1400" b="1" dirty="0" smtClean="0"/>
              <a:t>[Yin Li et al., CVPR 2014]</a:t>
            </a:r>
            <a:endParaRPr lang="en-US" altLang="zh-CN" sz="1400" b="1" dirty="0"/>
          </a:p>
        </p:txBody>
      </p:sp>
      <p:pic>
        <p:nvPicPr>
          <p:cNvPr id="1229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3100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213100"/>
            <a:ext cx="2287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 descr="http://www.mrn.org/images/miscellaneous/Eyeli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3213100"/>
            <a:ext cx="22812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8"/>
          <p:cNvSpPr txBox="1"/>
          <p:nvPr/>
        </p:nvSpPr>
        <p:spPr>
          <a:xfrm>
            <a:off x="395288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原始图像</a:t>
            </a:r>
            <a:endParaRPr lang="en-US" sz="1350" b="1" dirty="0">
              <a:latin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3429000" y="49291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眼动追踪实验</a:t>
            </a:r>
            <a:endParaRPr lang="en-US" sz="1350" b="1" dirty="0">
              <a:latin typeface="+mn-lt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604000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眼动数据</a:t>
            </a:r>
            <a:endParaRPr lang="en-US" sz="1350" b="1" dirty="0">
              <a:latin typeface="+mn-lt"/>
            </a:endParaRPr>
          </a:p>
        </p:txBody>
      </p:sp>
      <p:sp>
        <p:nvSpPr>
          <p:cNvPr id="25" name="Right Arrow 13"/>
          <p:cNvSpPr/>
          <p:nvPr/>
        </p:nvSpPr>
        <p:spPr>
          <a:xfrm>
            <a:off x="2752725" y="4000500"/>
            <a:ext cx="576263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Right Arrow 16"/>
          <p:cNvSpPr/>
          <p:nvPr/>
        </p:nvSpPr>
        <p:spPr>
          <a:xfrm>
            <a:off x="5810250" y="4000500"/>
            <a:ext cx="706438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3316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70C0"/>
                </a:solidFill>
              </a:rPr>
              <a:t>显著物体分割评价（</a:t>
            </a:r>
            <a:r>
              <a:rPr lang="en-US" altLang="zh-CN" sz="2800" b="1" dirty="0">
                <a:solidFill>
                  <a:srgbClr val="0070C0"/>
                </a:solidFill>
              </a:rPr>
              <a:t>Saliency Object Segmentation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）</a:t>
            </a:r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/>
              <a:t>              </a:t>
            </a:r>
            <a:r>
              <a:rPr lang="en-US" altLang="zh-CN" sz="1400" b="1" dirty="0" smtClean="0"/>
              <a:t>[Ming-</a:t>
            </a:r>
            <a:r>
              <a:rPr lang="en-US" altLang="zh-CN" sz="1400" b="1" dirty="0"/>
              <a:t>M</a:t>
            </a:r>
            <a:r>
              <a:rPr lang="en-US" altLang="zh-CN" sz="1400" b="1" dirty="0" smtClean="0"/>
              <a:t>ing Cheng et </a:t>
            </a:r>
            <a:r>
              <a:rPr lang="en-US" altLang="zh-CN" sz="1400" b="1" dirty="0"/>
              <a:t>al., CVPR </a:t>
            </a:r>
            <a:r>
              <a:rPr lang="en-US" altLang="zh-CN" sz="1400" b="1" dirty="0" smtClean="0"/>
              <a:t>2011]</a:t>
            </a:r>
            <a:endParaRPr lang="en-US" altLang="zh-CN" sz="1400" b="1" dirty="0"/>
          </a:p>
        </p:txBody>
      </p:sp>
      <p:sp>
        <p:nvSpPr>
          <p:cNvPr id="26" name="TextBox 8"/>
          <p:cNvSpPr txBox="1"/>
          <p:nvPr/>
        </p:nvSpPr>
        <p:spPr>
          <a:xfrm>
            <a:off x="900113" y="4797425"/>
            <a:ext cx="228758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原始图像</a:t>
            </a:r>
            <a:endParaRPr lang="en-US" sz="1350" b="1" dirty="0"/>
          </a:p>
        </p:txBody>
      </p:sp>
      <p:sp>
        <p:nvSpPr>
          <p:cNvPr id="29" name="TextBox 10"/>
          <p:cNvSpPr txBox="1"/>
          <p:nvPr/>
        </p:nvSpPr>
        <p:spPr>
          <a:xfrm>
            <a:off x="3241675" y="4797425"/>
            <a:ext cx="2287588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显著图</a:t>
            </a:r>
            <a:endParaRPr lang="en-US" sz="1350" b="1" dirty="0"/>
          </a:p>
        </p:txBody>
      </p:sp>
      <p:sp>
        <p:nvSpPr>
          <p:cNvPr id="36" name="Right Arrow 13"/>
          <p:cNvSpPr/>
          <p:nvPr/>
        </p:nvSpPr>
        <p:spPr>
          <a:xfrm>
            <a:off x="2952750" y="3738563"/>
            <a:ext cx="576263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3320" name="Picture 10" descr="C:\SVNs\Niloy\SaliencyPAMI\Imgs\histogram\inputImg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797175"/>
            <a:ext cx="15414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23" descr="E:\Synchronize\Research Projects\2010 Saliency\Paper\figures\region_contrast\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2800350"/>
            <a:ext cx="14874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Arrow 13"/>
          <p:cNvSpPr/>
          <p:nvPr/>
        </p:nvSpPr>
        <p:spPr>
          <a:xfrm>
            <a:off x="5294313" y="3735388"/>
            <a:ext cx="576262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4" name="TextBox 10"/>
          <p:cNvSpPr txBox="1"/>
          <p:nvPr/>
        </p:nvSpPr>
        <p:spPr>
          <a:xfrm>
            <a:off x="5689600" y="4797425"/>
            <a:ext cx="228917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人工标注结果</a:t>
            </a:r>
            <a:endParaRPr lang="en-US" sz="1350" b="1" dirty="0"/>
          </a:p>
        </p:txBody>
      </p:sp>
      <p:pic>
        <p:nvPicPr>
          <p:cNvPr id="1332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95588"/>
            <a:ext cx="1500187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4340" name="Content Placeholder 9"/>
          <p:cNvSpPr txBox="1">
            <a:spLocks/>
          </p:cNvSpPr>
          <p:nvPr/>
        </p:nvSpPr>
        <p:spPr bwMode="auto">
          <a:xfrm>
            <a:off x="0" y="1268413"/>
            <a:ext cx="91440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常见数据集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5247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</TotalTime>
  <Words>1196</Words>
  <Application>Microsoft Office PowerPoint</Application>
  <PresentationFormat>全屏显示(4:3)</PresentationFormat>
  <Paragraphs>266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571</cp:revision>
  <dcterms:modified xsi:type="dcterms:W3CDTF">2016-11-17T22:47:08Z</dcterms:modified>
</cp:coreProperties>
</file>